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7" r:id="rId5"/>
    <p:sldId id="260" r:id="rId6"/>
    <p:sldId id="261" r:id="rId7"/>
    <p:sldId id="262" r:id="rId8"/>
    <p:sldId id="264" r:id="rId9"/>
    <p:sldId id="259" r:id="rId10"/>
    <p:sldId id="263"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F955"/>
    <a:srgbClr val="1108C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16" name="Slide Number Placeholder 15"/>
          <p:cNvSpPr>
            <a:spLocks noGrp="1"/>
          </p:cNvSpPr>
          <p:nvPr>
            <p:ph type="sldNum" sz="quarter" idx="11"/>
          </p:nvPr>
        </p:nvSpPr>
        <p:spPr/>
        <p:txBody>
          <a:bodyPr/>
          <a:lstStyle/>
          <a:p>
            <a:fld id="{5213FA3E-BD85-4B0D-9770-677508C3C69B}"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213FA3E-BD85-4B0D-9770-677508C3C69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213FA3E-BD85-4B0D-9770-677508C3C69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2966E47-BC1C-44CF-836E-84D93738E3EE}" type="datetimeFigureOut">
              <a:rPr lang="en-US" smtClean="0"/>
              <a:pPr/>
              <a:t>6/7/2011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5213FA3E-BD85-4B0D-9770-677508C3C69B}"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213FA3E-BD85-4B0D-9770-677508C3C69B}"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213FA3E-BD85-4B0D-9770-677508C3C69B}"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5213FA3E-BD85-4B0D-9770-677508C3C69B}"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213FA3E-BD85-4B0D-9770-677508C3C69B}"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213FA3E-BD85-4B0D-9770-677508C3C69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2966E47-BC1C-44CF-836E-84D93738E3EE}" type="datetimeFigureOut">
              <a:rPr lang="en-US" smtClean="0"/>
              <a:pPr/>
              <a:t>6/7/2011</a:t>
            </a:fld>
            <a:endParaRPr lang="en-US" dirty="0"/>
          </a:p>
        </p:txBody>
      </p:sp>
      <p:sp>
        <p:nvSpPr>
          <p:cNvPr id="9" name="Slide Number Placeholder 8"/>
          <p:cNvSpPr>
            <a:spLocks noGrp="1"/>
          </p:cNvSpPr>
          <p:nvPr>
            <p:ph type="sldNum" sz="quarter" idx="15"/>
          </p:nvPr>
        </p:nvSpPr>
        <p:spPr/>
        <p:txBody>
          <a:bodyPr/>
          <a:lstStyle/>
          <a:p>
            <a:fld id="{5213FA3E-BD85-4B0D-9770-677508C3C69B}"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2966E47-BC1C-44CF-836E-84D93738E3EE}" type="datetimeFigureOut">
              <a:rPr lang="en-US" smtClean="0"/>
              <a:pPr/>
              <a:t>6/7/2011</a:t>
            </a:fld>
            <a:endParaRPr lang="en-US" dirty="0"/>
          </a:p>
        </p:txBody>
      </p:sp>
      <p:sp>
        <p:nvSpPr>
          <p:cNvPr id="9" name="Slide Number Placeholder 8"/>
          <p:cNvSpPr>
            <a:spLocks noGrp="1"/>
          </p:cNvSpPr>
          <p:nvPr>
            <p:ph type="sldNum" sz="quarter" idx="11"/>
          </p:nvPr>
        </p:nvSpPr>
        <p:spPr/>
        <p:txBody>
          <a:bodyPr/>
          <a:lstStyle/>
          <a:p>
            <a:fld id="{5213FA3E-BD85-4B0D-9770-677508C3C69B}"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2966E47-BC1C-44CF-836E-84D93738E3EE}" type="datetimeFigureOut">
              <a:rPr lang="en-US" smtClean="0"/>
              <a:pPr/>
              <a:t>6/7/2011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213FA3E-BD85-4B0D-9770-677508C3C69B}"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10000"/>
          </a:bodyPr>
          <a:lstStyle/>
          <a:p>
            <a:r>
              <a:rPr lang="en-US" b="1" dirty="0" smtClean="0"/>
              <a:t>By:</a:t>
            </a:r>
          </a:p>
          <a:p>
            <a:r>
              <a:rPr lang="en-US" b="1" dirty="0" smtClean="0"/>
              <a:t>Valerie Kubalak</a:t>
            </a:r>
          </a:p>
          <a:p>
            <a:r>
              <a:rPr lang="en-US" b="1" dirty="0" smtClean="0"/>
              <a:t>Period 5</a:t>
            </a:r>
          </a:p>
          <a:p>
            <a:endParaRPr lang="en-US" b="1" dirty="0"/>
          </a:p>
        </p:txBody>
      </p:sp>
      <p:sp>
        <p:nvSpPr>
          <p:cNvPr id="2" name="Title 1"/>
          <p:cNvSpPr>
            <a:spLocks noGrp="1"/>
          </p:cNvSpPr>
          <p:nvPr>
            <p:ph type="ctrTitle"/>
          </p:nvPr>
        </p:nvSpPr>
        <p:spPr/>
        <p:txBody>
          <a:bodyPr>
            <a:normAutofit/>
          </a:bodyPr>
          <a:lstStyle/>
          <a:p>
            <a:r>
              <a:rPr lang="en-US" sz="4000" dirty="0" smtClean="0">
                <a:solidFill>
                  <a:srgbClr val="7030A0"/>
                </a:solidFill>
              </a:rPr>
              <a:t>Life of Children and Families during the Civil War</a:t>
            </a:r>
            <a:endParaRPr lang="en-US" sz="4000"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dirty="0" smtClean="0"/>
              <a:t>During the War, there  were many changes pertaining to the North and South. In the  North, free African Americans served in the Union military. In the South, there was much suffering. There were many food shortages. Farmers were in the military and were unable to farm.  Also, transportation was disrupted and food was hard to get taken from place to place.  Both armies also stole food. Another big problem in the South was inflation. This was when there was  an increase in cost of goods and a decrease in the value of money. Prices continued to rise in the South. </a:t>
            </a:r>
            <a:endParaRPr lang="en-US" dirty="0"/>
          </a:p>
        </p:txBody>
      </p:sp>
      <p:sp>
        <p:nvSpPr>
          <p:cNvPr id="3" name="Title 2"/>
          <p:cNvSpPr>
            <a:spLocks noGrp="1"/>
          </p:cNvSpPr>
          <p:nvPr>
            <p:ph type="title"/>
          </p:nvPr>
        </p:nvSpPr>
        <p:spPr/>
        <p:txBody>
          <a:bodyPr>
            <a:normAutofit fontScale="90000"/>
          </a:bodyPr>
          <a:lstStyle/>
          <a:p>
            <a:pPr algn="ctr"/>
            <a:r>
              <a:rPr lang="en-US" dirty="0" smtClean="0">
                <a:solidFill>
                  <a:srgbClr val="7030A0"/>
                </a:solidFill>
              </a:rPr>
              <a:t>Major social and economical changes</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72000"/>
          </a:xfrm>
        </p:spPr>
        <p:txBody>
          <a:bodyPr>
            <a:normAutofit/>
          </a:bodyPr>
          <a:lstStyle/>
          <a:p>
            <a:pPr algn="ctr">
              <a:buNone/>
            </a:pPr>
            <a:r>
              <a:rPr lang="en-US" sz="2400" dirty="0" smtClean="0"/>
              <a:t>  Inflation was lower in the North, but prices still rose.  The federal government also passed  laws. The first one was income tax in 1861. This  was  a tax on earnings. They also  made a new kind of currency, greenbacks. This currency helped the North economy by making sure people had money to spend. This also helped the government pay for war.  </a:t>
            </a:r>
          </a:p>
          <a:p>
            <a:pPr algn="ctr">
              <a:buNone/>
            </a:pPr>
            <a:r>
              <a:rPr lang="en-US" sz="2400" dirty="0" smtClean="0"/>
              <a:t>Below: A picture of the currency, greenbacks.</a:t>
            </a:r>
            <a:endParaRPr lang="en-US" sz="2400" dirty="0"/>
          </a:p>
        </p:txBody>
      </p:sp>
      <p:sp>
        <p:nvSpPr>
          <p:cNvPr id="3" name="Title 2"/>
          <p:cNvSpPr>
            <a:spLocks noGrp="1"/>
          </p:cNvSpPr>
          <p:nvPr>
            <p:ph type="title"/>
          </p:nvPr>
        </p:nvSpPr>
        <p:spPr/>
        <p:txBody>
          <a:bodyPr>
            <a:normAutofit fontScale="90000"/>
          </a:bodyPr>
          <a:lstStyle/>
          <a:p>
            <a:pPr algn="ctr"/>
            <a:r>
              <a:rPr lang="en-US" dirty="0" smtClean="0">
                <a:solidFill>
                  <a:srgbClr val="7030A0"/>
                </a:solidFill>
              </a:rPr>
              <a:t>Major social and economic Changes</a:t>
            </a:r>
            <a:br>
              <a:rPr lang="en-US" dirty="0" smtClean="0">
                <a:solidFill>
                  <a:srgbClr val="7030A0"/>
                </a:solidFill>
              </a:rPr>
            </a:br>
            <a:r>
              <a:rPr lang="en-US" dirty="0" smtClean="0">
                <a:solidFill>
                  <a:srgbClr val="7030A0"/>
                </a:solidFill>
              </a:rPr>
              <a:t>(Continued)</a:t>
            </a:r>
            <a:endParaRPr lang="en-US" dirty="0">
              <a:solidFill>
                <a:srgbClr val="7030A0"/>
              </a:solidFill>
            </a:endParaRPr>
          </a:p>
        </p:txBody>
      </p:sp>
      <p:pic>
        <p:nvPicPr>
          <p:cNvPr id="4" name="Picture 3" descr="greenbacks.jpg"/>
          <p:cNvPicPr>
            <a:picLocks noChangeAspect="1"/>
          </p:cNvPicPr>
          <p:nvPr/>
        </p:nvPicPr>
        <p:blipFill>
          <a:blip r:embed="rId2" cstate="print"/>
          <a:stretch>
            <a:fillRect/>
          </a:stretch>
        </p:blipFill>
        <p:spPr>
          <a:xfrm>
            <a:off x="1905000" y="4343400"/>
            <a:ext cx="5355696" cy="22098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dirty="0" smtClean="0">
                <a:solidFill>
                  <a:srgbClr val="FF0000"/>
                </a:solidFill>
              </a:rPr>
              <a:t> Families were divided.</a:t>
            </a:r>
          </a:p>
          <a:p>
            <a:pPr>
              <a:buFont typeface="Wingdings" pitchFamily="2" charset="2"/>
              <a:buChar char="v"/>
            </a:pPr>
            <a:r>
              <a:rPr lang="en-US" dirty="0" smtClean="0">
                <a:solidFill>
                  <a:srgbClr val="FFC000"/>
                </a:solidFill>
              </a:rPr>
              <a:t>Women took up new roles.</a:t>
            </a:r>
          </a:p>
          <a:p>
            <a:pPr>
              <a:buFont typeface="Wingdings" pitchFamily="2" charset="2"/>
              <a:buChar char="v"/>
            </a:pPr>
            <a:r>
              <a:rPr lang="en-US" dirty="0" smtClean="0">
                <a:solidFill>
                  <a:srgbClr val="69F955"/>
                </a:solidFill>
              </a:rPr>
              <a:t>There were child soldiers along with elder soldiers.</a:t>
            </a:r>
          </a:p>
          <a:p>
            <a:pPr>
              <a:buFont typeface="Wingdings" pitchFamily="2" charset="2"/>
              <a:buChar char="v"/>
            </a:pPr>
            <a:r>
              <a:rPr lang="en-US" dirty="0" smtClean="0">
                <a:solidFill>
                  <a:srgbClr val="0070C0"/>
                </a:solidFill>
              </a:rPr>
              <a:t>Many wounded.</a:t>
            </a:r>
          </a:p>
          <a:p>
            <a:pPr>
              <a:buFont typeface="Wingdings" pitchFamily="2" charset="2"/>
              <a:buChar char="v"/>
            </a:pPr>
            <a:r>
              <a:rPr lang="en-US" dirty="0" smtClean="0">
                <a:solidFill>
                  <a:srgbClr val="FFFF00"/>
                </a:solidFill>
              </a:rPr>
              <a:t>There was much destruction of homes and land.</a:t>
            </a:r>
          </a:p>
          <a:p>
            <a:pPr>
              <a:buFont typeface="Wingdings" pitchFamily="2" charset="2"/>
              <a:buChar char="v"/>
            </a:pPr>
            <a:r>
              <a:rPr lang="en-US" dirty="0" smtClean="0">
                <a:solidFill>
                  <a:srgbClr val="7030A0"/>
                </a:solidFill>
              </a:rPr>
              <a:t>Major economic and social changes.</a:t>
            </a:r>
          </a:p>
          <a:p>
            <a:pPr>
              <a:buNone/>
            </a:pPr>
            <a:endParaRPr lang="en-US" dirty="0"/>
          </a:p>
        </p:txBody>
      </p:sp>
      <p:sp>
        <p:nvSpPr>
          <p:cNvPr id="3" name="Title 2"/>
          <p:cNvSpPr>
            <a:spLocks noGrp="1"/>
          </p:cNvSpPr>
          <p:nvPr>
            <p:ph type="title"/>
          </p:nvPr>
        </p:nvSpPr>
        <p:spPr/>
        <p:txBody>
          <a:bodyPr>
            <a:normAutofit fontScale="90000"/>
          </a:bodyPr>
          <a:lstStyle/>
          <a:p>
            <a:r>
              <a:rPr lang="en-US" dirty="0" smtClean="0">
                <a:solidFill>
                  <a:schemeClr val="bg1"/>
                </a:solidFill>
              </a:rPr>
              <a:t>UEQ: </a:t>
            </a:r>
            <a:r>
              <a:rPr lang="en-US" dirty="0" smtClean="0">
                <a:solidFill>
                  <a:srgbClr val="00B0F0"/>
                </a:solidFill>
              </a:rPr>
              <a:t>In what ways did the Civil War transform the nation?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dirty="0" smtClean="0">
                <a:solidFill>
                  <a:srgbClr val="FF0000"/>
                </a:solidFill>
              </a:rPr>
              <a:t> Families were divided.</a:t>
            </a:r>
          </a:p>
          <a:p>
            <a:pPr>
              <a:buFont typeface="Wingdings" pitchFamily="2" charset="2"/>
              <a:buChar char="v"/>
            </a:pPr>
            <a:r>
              <a:rPr lang="en-US" dirty="0" smtClean="0">
                <a:solidFill>
                  <a:srgbClr val="FFC000"/>
                </a:solidFill>
              </a:rPr>
              <a:t>Women took up new roles.</a:t>
            </a:r>
          </a:p>
          <a:p>
            <a:pPr>
              <a:buFont typeface="Wingdings" pitchFamily="2" charset="2"/>
              <a:buChar char="v"/>
            </a:pPr>
            <a:r>
              <a:rPr lang="en-US" dirty="0" smtClean="0">
                <a:solidFill>
                  <a:srgbClr val="69F955"/>
                </a:solidFill>
              </a:rPr>
              <a:t>There were child soldiers along with elder soldiers.</a:t>
            </a:r>
          </a:p>
          <a:p>
            <a:pPr>
              <a:buFont typeface="Wingdings" pitchFamily="2" charset="2"/>
              <a:buChar char="v"/>
            </a:pPr>
            <a:r>
              <a:rPr lang="en-US" dirty="0" smtClean="0">
                <a:solidFill>
                  <a:srgbClr val="0070C0"/>
                </a:solidFill>
              </a:rPr>
              <a:t>Many wounded.</a:t>
            </a:r>
          </a:p>
          <a:p>
            <a:pPr>
              <a:buFont typeface="Wingdings" pitchFamily="2" charset="2"/>
              <a:buChar char="v"/>
            </a:pPr>
            <a:r>
              <a:rPr lang="en-US" dirty="0" smtClean="0">
                <a:solidFill>
                  <a:srgbClr val="FFFF00"/>
                </a:solidFill>
              </a:rPr>
              <a:t>There was much destruction of homes and land.</a:t>
            </a:r>
          </a:p>
          <a:p>
            <a:pPr>
              <a:buFont typeface="Wingdings" pitchFamily="2" charset="2"/>
              <a:buChar char="v"/>
            </a:pPr>
            <a:r>
              <a:rPr lang="en-US" dirty="0" smtClean="0">
                <a:solidFill>
                  <a:srgbClr val="7030A0"/>
                </a:solidFill>
              </a:rPr>
              <a:t>Major economic and social changes.</a:t>
            </a:r>
          </a:p>
          <a:p>
            <a:pPr>
              <a:buFont typeface="Wingdings" pitchFamily="2" charset="2"/>
              <a:buChar char="v"/>
            </a:pPr>
            <a:endParaRPr lang="en-US" dirty="0" smtClean="0"/>
          </a:p>
        </p:txBody>
      </p:sp>
      <p:sp>
        <p:nvSpPr>
          <p:cNvPr id="3" name="Title 2"/>
          <p:cNvSpPr>
            <a:spLocks noGrp="1"/>
          </p:cNvSpPr>
          <p:nvPr>
            <p:ph type="title"/>
          </p:nvPr>
        </p:nvSpPr>
        <p:spPr/>
        <p:txBody>
          <a:bodyPr>
            <a:normAutofit fontScale="90000"/>
          </a:bodyPr>
          <a:lstStyle/>
          <a:p>
            <a:r>
              <a:rPr lang="en-US" dirty="0" smtClean="0">
                <a:solidFill>
                  <a:schemeClr val="bg1"/>
                </a:solidFill>
              </a:rPr>
              <a:t>UEQ: </a:t>
            </a:r>
            <a:r>
              <a:rPr lang="en-US" dirty="0" smtClean="0">
                <a:solidFill>
                  <a:srgbClr val="00B0F0"/>
                </a:solidFill>
              </a:rPr>
              <a:t>In what ways did the Civil War transform the nation?</a:t>
            </a:r>
            <a:endParaRPr lang="en-US" dirty="0">
              <a:solidFill>
                <a:srgbClr val="00B0F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305800" cy="2667000"/>
          </a:xfrm>
        </p:spPr>
        <p:txBody>
          <a:bodyPr>
            <a:normAutofit lnSpcReduction="10000"/>
          </a:bodyPr>
          <a:lstStyle/>
          <a:p>
            <a:pPr algn="ctr">
              <a:buNone/>
            </a:pPr>
            <a:r>
              <a:rPr lang="en-US" sz="2000" dirty="0" smtClean="0"/>
              <a:t>Families were split up and sometimes barely, if ever, saw each other. Many families were left with only mothers and daughters to run the household and earn money. Women took up new roles such as factory workers, clerks, and, school teachers. The number of sick increased so women and girls took up roles of nurses. Approximately 2,000 women, North and South, served as volunteer nurses in military hospitals. These nurses aided the wounded and sick.</a:t>
            </a:r>
          </a:p>
          <a:p>
            <a:pPr algn="ctr">
              <a:buNone/>
            </a:pPr>
            <a:r>
              <a:rPr lang="en-US" sz="2000" dirty="0" smtClean="0"/>
              <a:t>Below: A picture of the family of General Charles S. Winder, who died during the War.</a:t>
            </a:r>
            <a:endParaRPr lang="en-US" sz="2000" dirty="0"/>
          </a:p>
        </p:txBody>
      </p:sp>
      <p:sp>
        <p:nvSpPr>
          <p:cNvPr id="3" name="Title 2"/>
          <p:cNvSpPr>
            <a:spLocks noGrp="1"/>
          </p:cNvSpPr>
          <p:nvPr>
            <p:ph type="title"/>
          </p:nvPr>
        </p:nvSpPr>
        <p:spPr/>
        <p:txBody>
          <a:bodyPr>
            <a:normAutofit/>
          </a:bodyPr>
          <a:lstStyle/>
          <a:p>
            <a:pPr algn="ctr"/>
            <a:r>
              <a:rPr lang="en-US" sz="3200" dirty="0" smtClean="0">
                <a:solidFill>
                  <a:srgbClr val="FF0000"/>
                </a:solidFill>
              </a:rPr>
              <a:t>Families were divided and women took up new roles.</a:t>
            </a:r>
            <a:endParaRPr lang="en-US" sz="3200" dirty="0">
              <a:solidFill>
                <a:srgbClr val="FF0000"/>
              </a:solidFill>
            </a:endParaRPr>
          </a:p>
        </p:txBody>
      </p:sp>
      <p:pic>
        <p:nvPicPr>
          <p:cNvPr id="4" name="Picture 3" descr="Family winder dies.jpg"/>
          <p:cNvPicPr>
            <a:picLocks noChangeAspect="1"/>
          </p:cNvPicPr>
          <p:nvPr/>
        </p:nvPicPr>
        <p:blipFill>
          <a:blip r:embed="rId2" cstate="print"/>
          <a:stretch>
            <a:fillRect/>
          </a:stretch>
        </p:blipFill>
        <p:spPr>
          <a:xfrm>
            <a:off x="2743200" y="3962400"/>
            <a:ext cx="3886200" cy="250393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ara Barton.bmp"/>
          <p:cNvPicPr>
            <a:picLocks noGrp="1" noChangeAspect="1"/>
          </p:cNvPicPr>
          <p:nvPr>
            <p:ph idx="1"/>
          </p:nvPr>
        </p:nvPicPr>
        <p:blipFill>
          <a:blip r:embed="rId2" cstate="print"/>
          <a:stretch>
            <a:fillRect/>
          </a:stretch>
        </p:blipFill>
        <p:spPr>
          <a:xfrm>
            <a:off x="1066800" y="2057400"/>
            <a:ext cx="2057400" cy="1981200"/>
          </a:xfrm>
        </p:spPr>
      </p:pic>
      <p:sp>
        <p:nvSpPr>
          <p:cNvPr id="3" name="Title 2"/>
          <p:cNvSpPr>
            <a:spLocks noGrp="1"/>
          </p:cNvSpPr>
          <p:nvPr>
            <p:ph type="title"/>
          </p:nvPr>
        </p:nvSpPr>
        <p:spPr/>
        <p:txBody>
          <a:bodyPr/>
          <a:lstStyle/>
          <a:p>
            <a:pPr algn="ctr"/>
            <a:r>
              <a:rPr lang="en-US" dirty="0" smtClean="0">
                <a:solidFill>
                  <a:srgbClr val="00B0F0"/>
                </a:solidFill>
              </a:rPr>
              <a:t>Pictures of Women's  Roles</a:t>
            </a:r>
            <a:endParaRPr lang="en-US" dirty="0">
              <a:solidFill>
                <a:srgbClr val="00B0F0"/>
              </a:solidFill>
            </a:endParaRPr>
          </a:p>
        </p:txBody>
      </p:sp>
      <p:sp>
        <p:nvSpPr>
          <p:cNvPr id="5" name="TextBox 4"/>
          <p:cNvSpPr txBox="1"/>
          <p:nvPr/>
        </p:nvSpPr>
        <p:spPr>
          <a:xfrm>
            <a:off x="838200" y="1371600"/>
            <a:ext cx="7848600" cy="646331"/>
          </a:xfrm>
          <a:prstGeom prst="rect">
            <a:avLst/>
          </a:prstGeom>
          <a:noFill/>
        </p:spPr>
        <p:txBody>
          <a:bodyPr wrap="square" rtlCol="0">
            <a:spAutoFit/>
          </a:bodyPr>
          <a:lstStyle/>
          <a:p>
            <a:r>
              <a:rPr lang="en-US" dirty="0" smtClean="0"/>
              <a:t>Below: Picture of Clara Barton. She was one of the most famous nurses during the Civil War. She was also known as “ The Angel of the Battlefield”. </a:t>
            </a:r>
            <a:endParaRPr lang="en-US" dirty="0"/>
          </a:p>
        </p:txBody>
      </p:sp>
      <p:sp>
        <p:nvSpPr>
          <p:cNvPr id="6" name="TextBox 5"/>
          <p:cNvSpPr txBox="1"/>
          <p:nvPr/>
        </p:nvSpPr>
        <p:spPr>
          <a:xfrm>
            <a:off x="3429000" y="2362200"/>
            <a:ext cx="5410200" cy="646331"/>
          </a:xfrm>
          <a:prstGeom prst="rect">
            <a:avLst/>
          </a:prstGeom>
          <a:noFill/>
        </p:spPr>
        <p:txBody>
          <a:bodyPr wrap="square" rtlCol="0">
            <a:spAutoFit/>
          </a:bodyPr>
          <a:lstStyle/>
          <a:p>
            <a:r>
              <a:rPr lang="en-US" dirty="0" smtClean="0"/>
              <a:t>Below: A picture of a nurse caring for a injured and ill man.</a:t>
            </a:r>
            <a:endParaRPr lang="en-US" dirty="0"/>
          </a:p>
        </p:txBody>
      </p:sp>
      <p:pic>
        <p:nvPicPr>
          <p:cNvPr id="8" name="Picture 7" descr="nurses 01.bmp"/>
          <p:cNvPicPr>
            <a:picLocks noChangeAspect="1"/>
          </p:cNvPicPr>
          <p:nvPr/>
        </p:nvPicPr>
        <p:blipFill>
          <a:blip r:embed="rId3" cstate="print"/>
          <a:stretch>
            <a:fillRect/>
          </a:stretch>
        </p:blipFill>
        <p:spPr>
          <a:xfrm>
            <a:off x="2133600" y="4638842"/>
            <a:ext cx="2514600" cy="1808746"/>
          </a:xfrm>
          <a:prstGeom prst="rect">
            <a:avLst/>
          </a:prstGeom>
        </p:spPr>
      </p:pic>
      <p:pic>
        <p:nvPicPr>
          <p:cNvPr id="9" name="Picture 8" descr="nurses.jpg"/>
          <p:cNvPicPr>
            <a:picLocks noChangeAspect="1"/>
          </p:cNvPicPr>
          <p:nvPr/>
        </p:nvPicPr>
        <p:blipFill>
          <a:blip r:embed="rId4" cstate="print"/>
          <a:stretch>
            <a:fillRect/>
          </a:stretch>
        </p:blipFill>
        <p:spPr>
          <a:xfrm>
            <a:off x="5638800" y="2667000"/>
            <a:ext cx="2362200" cy="2911821"/>
          </a:xfrm>
          <a:prstGeom prst="rect">
            <a:avLst/>
          </a:prstGeom>
        </p:spPr>
      </p:pic>
      <p:sp>
        <p:nvSpPr>
          <p:cNvPr id="10" name="TextBox 9"/>
          <p:cNvSpPr txBox="1"/>
          <p:nvPr/>
        </p:nvSpPr>
        <p:spPr>
          <a:xfrm>
            <a:off x="762000" y="4191000"/>
            <a:ext cx="4953000" cy="369332"/>
          </a:xfrm>
          <a:prstGeom prst="rect">
            <a:avLst/>
          </a:prstGeom>
          <a:noFill/>
        </p:spPr>
        <p:txBody>
          <a:bodyPr wrap="square" rtlCol="0">
            <a:spAutoFit/>
          </a:bodyPr>
          <a:lstStyle/>
          <a:p>
            <a:r>
              <a:rPr lang="en-US" dirty="0" smtClean="0"/>
              <a:t>Below: Picture of nurses during the Civil War.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a:t>
            </a:r>
          </a:p>
          <a:p>
            <a:pPr>
              <a:buNone/>
            </a:pPr>
            <a:r>
              <a:rPr lang="en-US" dirty="0" smtClean="0"/>
              <a:t>     Along with adult soldiers, there were many child soldiers. About 5% of  soldiers were under the age of 18, some being as young as 10. In 1861, President Lincoln announced that boys under eighteen could enlist only with their parents’ consent. The next year, he prohibited any enlistment of those under eighteen. Children also served as scouts or nurses. Children had to grow up fast because of the War. </a:t>
            </a:r>
            <a:endParaRPr lang="en-US" dirty="0"/>
          </a:p>
        </p:txBody>
      </p:sp>
      <p:sp>
        <p:nvSpPr>
          <p:cNvPr id="3" name="Title 2"/>
          <p:cNvSpPr>
            <a:spLocks noGrp="1"/>
          </p:cNvSpPr>
          <p:nvPr>
            <p:ph type="title"/>
          </p:nvPr>
        </p:nvSpPr>
        <p:spPr>
          <a:xfrm>
            <a:off x="381000" y="304800"/>
            <a:ext cx="8229600" cy="1219200"/>
          </a:xfrm>
        </p:spPr>
        <p:txBody>
          <a:bodyPr>
            <a:normAutofit/>
          </a:bodyPr>
          <a:lstStyle/>
          <a:p>
            <a:pPr algn="ctr"/>
            <a:r>
              <a:rPr lang="en-US" sz="6000" dirty="0" smtClean="0">
                <a:solidFill>
                  <a:srgbClr val="69F955"/>
                </a:solidFill>
              </a:rPr>
              <a:t>Soldiers</a:t>
            </a:r>
            <a:endParaRPr lang="en-US" sz="6000" dirty="0">
              <a:solidFill>
                <a:srgbClr val="69F955"/>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2400" dirty="0" smtClean="0"/>
              <a:t>   Below are pictures of child soldiers. William Black  was also one  of the many child soldiers during the War. His left hand and arm was shattered by an exploding shell  when he was 12. </a:t>
            </a:r>
            <a:r>
              <a:rPr lang="en-US" sz="2400" smtClean="0"/>
              <a:t>The pictures below are not of William Black though.</a:t>
            </a:r>
            <a:endParaRPr lang="en-US" sz="2400" dirty="0"/>
          </a:p>
        </p:txBody>
      </p:sp>
      <p:sp>
        <p:nvSpPr>
          <p:cNvPr id="3" name="Title 2"/>
          <p:cNvSpPr>
            <a:spLocks noGrp="1"/>
          </p:cNvSpPr>
          <p:nvPr>
            <p:ph type="title"/>
          </p:nvPr>
        </p:nvSpPr>
        <p:spPr/>
        <p:txBody>
          <a:bodyPr>
            <a:normAutofit fontScale="90000"/>
          </a:bodyPr>
          <a:lstStyle/>
          <a:p>
            <a:pPr algn="ctr"/>
            <a:r>
              <a:rPr lang="en-US" sz="5300" dirty="0" smtClean="0">
                <a:solidFill>
                  <a:srgbClr val="69F955"/>
                </a:solidFill>
              </a:rPr>
              <a:t>Soldiers</a:t>
            </a:r>
            <a:r>
              <a:rPr lang="en-US" dirty="0" smtClean="0">
                <a:solidFill>
                  <a:srgbClr val="69F955"/>
                </a:solidFill>
              </a:rPr>
              <a:t/>
            </a:r>
            <a:br>
              <a:rPr lang="en-US" dirty="0" smtClean="0">
                <a:solidFill>
                  <a:srgbClr val="69F955"/>
                </a:solidFill>
              </a:rPr>
            </a:br>
            <a:r>
              <a:rPr lang="en-US" dirty="0" smtClean="0">
                <a:solidFill>
                  <a:srgbClr val="69F955"/>
                </a:solidFill>
              </a:rPr>
              <a:t>(Continued)</a:t>
            </a:r>
            <a:endParaRPr lang="en-US" dirty="0">
              <a:solidFill>
                <a:srgbClr val="69F955"/>
              </a:solidFill>
            </a:endParaRPr>
          </a:p>
        </p:txBody>
      </p:sp>
      <p:pic>
        <p:nvPicPr>
          <p:cNvPr id="4" name="Picture 3" descr="child soldier.jpg"/>
          <p:cNvPicPr>
            <a:picLocks noChangeAspect="1"/>
          </p:cNvPicPr>
          <p:nvPr/>
        </p:nvPicPr>
        <p:blipFill>
          <a:blip r:embed="rId2" cstate="print"/>
          <a:stretch>
            <a:fillRect/>
          </a:stretch>
        </p:blipFill>
        <p:spPr>
          <a:xfrm>
            <a:off x="5638800" y="3048000"/>
            <a:ext cx="2506518" cy="3227906"/>
          </a:xfrm>
          <a:prstGeom prst="rect">
            <a:avLst/>
          </a:prstGeom>
        </p:spPr>
      </p:pic>
      <p:pic>
        <p:nvPicPr>
          <p:cNvPr id="5" name="Picture 4" descr="child soldier 01.jpg"/>
          <p:cNvPicPr>
            <a:picLocks noChangeAspect="1"/>
          </p:cNvPicPr>
          <p:nvPr/>
        </p:nvPicPr>
        <p:blipFill>
          <a:blip r:embed="rId3" cstate="print"/>
          <a:stretch>
            <a:fillRect/>
          </a:stretch>
        </p:blipFill>
        <p:spPr>
          <a:xfrm>
            <a:off x="1066800" y="3352800"/>
            <a:ext cx="3810000" cy="25558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r>
              <a:rPr lang="en-US" dirty="0" smtClean="0"/>
              <a:t> The Union had 2,500,000 soldiers and the Confederate had 1,250,000 soldiers during the War. Altogether there  was about 65,000 lives taken and about 1 million people were injured.  The soldiers would go to medical hospitals where they were taken care of. If they were injured badly, amputations of the legs or arms occurred.  As said before, the number of sick and injured increased greatly, so  there was a great need for nurses.</a:t>
            </a:r>
            <a:endParaRPr lang="en-US" dirty="0"/>
          </a:p>
        </p:txBody>
      </p:sp>
      <p:sp>
        <p:nvSpPr>
          <p:cNvPr id="3" name="Title 2"/>
          <p:cNvSpPr>
            <a:spLocks noGrp="1"/>
          </p:cNvSpPr>
          <p:nvPr>
            <p:ph type="title"/>
          </p:nvPr>
        </p:nvSpPr>
        <p:spPr/>
        <p:txBody>
          <a:bodyPr/>
          <a:lstStyle/>
          <a:p>
            <a:pPr algn="ctr"/>
            <a:r>
              <a:rPr lang="en-US" dirty="0" smtClean="0">
                <a:solidFill>
                  <a:srgbClr val="0070C0"/>
                </a:solidFill>
              </a:rPr>
              <a:t>Many were wounded</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0"/>
            <a:ext cx="8229600" cy="4572000"/>
          </a:xfrm>
        </p:spPr>
        <p:txBody>
          <a:bodyPr/>
          <a:lstStyle/>
          <a:p>
            <a:pPr>
              <a:buNone/>
            </a:pPr>
            <a:r>
              <a:rPr lang="en-US" dirty="0" smtClean="0"/>
              <a:t>Below on the left is a drawing of Lewis Francis with his amputated leg. On the right is a picture of a nurse caring for sick and injured in a medical hospital during the Civil War.</a:t>
            </a:r>
            <a:endParaRPr lang="en-US" dirty="0"/>
          </a:p>
        </p:txBody>
      </p:sp>
      <p:sp>
        <p:nvSpPr>
          <p:cNvPr id="3" name="Title 2"/>
          <p:cNvSpPr>
            <a:spLocks noGrp="1"/>
          </p:cNvSpPr>
          <p:nvPr>
            <p:ph type="title"/>
          </p:nvPr>
        </p:nvSpPr>
        <p:spPr/>
        <p:txBody>
          <a:bodyPr>
            <a:normAutofit fontScale="90000"/>
          </a:bodyPr>
          <a:lstStyle/>
          <a:p>
            <a:pPr algn="ctr"/>
            <a:r>
              <a:rPr lang="en-US" dirty="0" smtClean="0">
                <a:solidFill>
                  <a:srgbClr val="0070C0"/>
                </a:solidFill>
              </a:rPr>
              <a:t> Many were injured </a:t>
            </a:r>
            <a:br>
              <a:rPr lang="en-US" dirty="0" smtClean="0">
                <a:solidFill>
                  <a:srgbClr val="0070C0"/>
                </a:solidFill>
              </a:rPr>
            </a:br>
            <a:r>
              <a:rPr lang="en-US" dirty="0" smtClean="0">
                <a:solidFill>
                  <a:srgbClr val="0070C0"/>
                </a:solidFill>
              </a:rPr>
              <a:t>(Continued)</a:t>
            </a:r>
            <a:endParaRPr lang="en-US" dirty="0">
              <a:solidFill>
                <a:srgbClr val="0070C0"/>
              </a:solidFill>
            </a:endParaRPr>
          </a:p>
        </p:txBody>
      </p:sp>
      <p:pic>
        <p:nvPicPr>
          <p:cNvPr id="4" name="Picture 3" descr="no leg civil war.jpg"/>
          <p:cNvPicPr>
            <a:picLocks noChangeAspect="1"/>
          </p:cNvPicPr>
          <p:nvPr/>
        </p:nvPicPr>
        <p:blipFill>
          <a:blip r:embed="rId2" cstate="print"/>
          <a:stretch>
            <a:fillRect/>
          </a:stretch>
        </p:blipFill>
        <p:spPr>
          <a:xfrm>
            <a:off x="1524000" y="3124200"/>
            <a:ext cx="2218841" cy="3453655"/>
          </a:xfrm>
          <a:prstGeom prst="rect">
            <a:avLst/>
          </a:prstGeom>
        </p:spPr>
      </p:pic>
      <p:pic>
        <p:nvPicPr>
          <p:cNvPr id="5" name="Picture 4" descr="nurse caring for wounded.jpg"/>
          <p:cNvPicPr>
            <a:picLocks noChangeAspect="1"/>
          </p:cNvPicPr>
          <p:nvPr/>
        </p:nvPicPr>
        <p:blipFill>
          <a:blip r:embed="rId3" cstate="print"/>
          <a:stretch>
            <a:fillRect/>
          </a:stretch>
        </p:blipFill>
        <p:spPr>
          <a:xfrm>
            <a:off x="4267200" y="3048000"/>
            <a:ext cx="4051300" cy="2743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362200"/>
          </a:xfrm>
        </p:spPr>
        <p:txBody>
          <a:bodyPr>
            <a:normAutofit fontScale="77500" lnSpcReduction="20000"/>
          </a:bodyPr>
          <a:lstStyle/>
          <a:p>
            <a:pPr algn="ctr">
              <a:buNone/>
            </a:pPr>
            <a:r>
              <a:rPr lang="en-US" sz="2800" dirty="0" smtClean="0"/>
              <a:t>Many houses and much land was destroyed during the  War. Families wouldn’t have places to live. Houses and businesses were burned down. Families would lose their income. Crops, farms, and forests were destroyed. The destruction of crops would lead to food shortages.  After the War, there would be much labor needed to rebuild everything that was destroyed.</a:t>
            </a:r>
          </a:p>
          <a:p>
            <a:pPr algn="ctr">
              <a:buNone/>
            </a:pPr>
            <a:r>
              <a:rPr lang="en-US" sz="2800" dirty="0" smtClean="0"/>
              <a:t>Below:  A picture of destruction during the war.</a:t>
            </a:r>
          </a:p>
          <a:p>
            <a:pPr algn="ctr">
              <a:buNone/>
            </a:pPr>
            <a:endParaRPr lang="en-US" dirty="0"/>
          </a:p>
        </p:txBody>
      </p:sp>
      <p:sp>
        <p:nvSpPr>
          <p:cNvPr id="3" name="Title 2"/>
          <p:cNvSpPr>
            <a:spLocks noGrp="1"/>
          </p:cNvSpPr>
          <p:nvPr>
            <p:ph type="title"/>
          </p:nvPr>
        </p:nvSpPr>
        <p:spPr/>
        <p:txBody>
          <a:bodyPr>
            <a:normAutofit fontScale="90000"/>
          </a:bodyPr>
          <a:lstStyle/>
          <a:p>
            <a:pPr algn="ctr"/>
            <a:r>
              <a:rPr lang="en-US" dirty="0" smtClean="0">
                <a:solidFill>
                  <a:srgbClr val="FFC000"/>
                </a:solidFill>
              </a:rPr>
              <a:t>During the War, there was much destruction of homes and land.</a:t>
            </a:r>
            <a:endParaRPr lang="en-US" dirty="0">
              <a:solidFill>
                <a:srgbClr val="FFC000"/>
              </a:solidFill>
            </a:endParaRPr>
          </a:p>
        </p:txBody>
      </p:sp>
      <p:pic>
        <p:nvPicPr>
          <p:cNvPr id="4" name="Picture 3" descr="destruction of homes in civil war.jpg"/>
          <p:cNvPicPr>
            <a:picLocks noChangeAspect="1"/>
          </p:cNvPicPr>
          <p:nvPr/>
        </p:nvPicPr>
        <p:blipFill>
          <a:blip r:embed="rId2" cstate="print"/>
          <a:stretch>
            <a:fillRect/>
          </a:stretch>
        </p:blipFill>
        <p:spPr>
          <a:xfrm>
            <a:off x="2590800" y="3810000"/>
            <a:ext cx="4419600" cy="266649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201</TotalTime>
  <Words>850</Words>
  <Application>Microsoft Office PowerPoint</Application>
  <PresentationFormat>On-screen Show (4:3)</PresentationFormat>
  <Paragraphs>42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Life of Children and Families during the Civil War</vt:lpstr>
      <vt:lpstr>UEQ: In what ways did the Civil War transform the nation?</vt:lpstr>
      <vt:lpstr>Families were divided and women took up new roles.</vt:lpstr>
      <vt:lpstr>Pictures of Women's  Roles</vt:lpstr>
      <vt:lpstr>Soldiers</vt:lpstr>
      <vt:lpstr>Soldiers (Continued)</vt:lpstr>
      <vt:lpstr>Many were wounded</vt:lpstr>
      <vt:lpstr> Many were injured  (Continued)</vt:lpstr>
      <vt:lpstr>During the War, there was much destruction of homes and land.</vt:lpstr>
      <vt:lpstr>Major social and economical changes</vt:lpstr>
      <vt:lpstr>Major social and economic Changes (Continued)</vt:lpstr>
      <vt:lpstr>UEQ: In what ways did the Civil War transform the nation?</vt:lpstr>
    </vt:vector>
  </TitlesOfParts>
  <Company>The Kubalak's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of Children and Families during the Civil War</dc:title>
  <dc:creator>Home PC</dc:creator>
  <cp:lastModifiedBy>PV</cp:lastModifiedBy>
  <cp:revision>41</cp:revision>
  <dcterms:created xsi:type="dcterms:W3CDTF">2011-06-02T00:16:54Z</dcterms:created>
  <dcterms:modified xsi:type="dcterms:W3CDTF">2011-06-07T11:28:30Z</dcterms:modified>
</cp:coreProperties>
</file>